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80" r:id="rId4"/>
    <p:sldId id="275" r:id="rId5"/>
    <p:sldId id="281" r:id="rId6"/>
    <p:sldId id="282" r:id="rId7"/>
    <p:sldId id="283" r:id="rId8"/>
    <p:sldId id="279" r:id="rId9"/>
    <p:sldId id="284" r:id="rId10"/>
    <p:sldId id="277" r:id="rId11"/>
    <p:sldId id="276" r:id="rId12"/>
    <p:sldId id="278" r:id="rId13"/>
    <p:sldId id="268" r:id="rId14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Hawkes" initials="SH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18" autoAdjust="0"/>
  </p:normalViewPr>
  <p:slideViewPr>
    <p:cSldViewPr>
      <p:cViewPr varScale="1">
        <p:scale>
          <a:sx n="54" d="100"/>
          <a:sy n="5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9T10:25:59.774" idx="6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9T10:25:59.774" idx="1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9T10:25:59.774" idx="9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9T10:25:59.774" idx="1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9T10:25:59.774" idx="10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6-09T10:25:59.774" idx="1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01945-4511-4E7F-B8A2-239168D77954}" type="datetimeFigureOut">
              <a:rPr lang="nl-NL" smtClean="0"/>
              <a:pPr/>
              <a:t>4-5-2017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7C5EE-4A81-4DE5-B6D5-C65BB816A3E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15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C5EE-4A81-4DE5-B6D5-C65BB816A3EE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821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C5EE-4A81-4DE5-B6D5-C65BB816A3EE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182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C5EE-4A81-4DE5-B6D5-C65BB816A3EE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18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C5EE-4A81-4DE5-B6D5-C65BB816A3EE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18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C5EE-4A81-4DE5-B6D5-C65BB816A3EE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73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C5EE-4A81-4DE5-B6D5-C65BB816A3EE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18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C5EE-4A81-4DE5-B6D5-C65BB816A3EE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18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C5EE-4A81-4DE5-B6D5-C65BB816A3EE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18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C5EE-4A81-4DE5-B6D5-C65BB816A3EE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01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C5EE-4A81-4DE5-B6D5-C65BB816A3EE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01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C5EE-4A81-4DE5-B6D5-C65BB816A3EE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01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C5EE-4A81-4DE5-B6D5-C65BB816A3EE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013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7C5EE-4A81-4DE5-B6D5-C65BB816A3EE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01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C497-4ADC-4B8D-A1A3-CCFFF332A7C3}" type="datetimeFigureOut">
              <a:rPr lang="nl-NL" smtClean="0"/>
              <a:pPr/>
              <a:t>4-5-2017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E82-2351-408C-BEC3-8CEC13EE69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18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C497-4ADC-4B8D-A1A3-CCFFF332A7C3}" type="datetimeFigureOut">
              <a:rPr lang="nl-NL" smtClean="0"/>
              <a:pPr/>
              <a:t>4-5-2017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E82-2351-408C-BEC3-8CEC13EE69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1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C497-4ADC-4B8D-A1A3-CCFFF332A7C3}" type="datetimeFigureOut">
              <a:rPr lang="nl-NL" smtClean="0"/>
              <a:pPr/>
              <a:t>4-5-2017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E82-2351-408C-BEC3-8CEC13EE69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85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C497-4ADC-4B8D-A1A3-CCFFF332A7C3}" type="datetimeFigureOut">
              <a:rPr lang="nl-NL" smtClean="0"/>
              <a:pPr/>
              <a:t>4-5-2017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E82-2351-408C-BEC3-8CEC13EE69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68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C497-4ADC-4B8D-A1A3-CCFFF332A7C3}" type="datetimeFigureOut">
              <a:rPr lang="nl-NL" smtClean="0"/>
              <a:pPr/>
              <a:t>4-5-2017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E82-2351-408C-BEC3-8CEC13EE69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40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C497-4ADC-4B8D-A1A3-CCFFF332A7C3}" type="datetimeFigureOut">
              <a:rPr lang="nl-NL" smtClean="0"/>
              <a:pPr/>
              <a:t>4-5-2017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E82-2351-408C-BEC3-8CEC13EE69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64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C497-4ADC-4B8D-A1A3-CCFFF332A7C3}" type="datetimeFigureOut">
              <a:rPr lang="nl-NL" smtClean="0"/>
              <a:pPr/>
              <a:t>4-5-2017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E82-2351-408C-BEC3-8CEC13EE69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45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C497-4ADC-4B8D-A1A3-CCFFF332A7C3}" type="datetimeFigureOut">
              <a:rPr lang="nl-NL" smtClean="0"/>
              <a:pPr/>
              <a:t>4-5-2017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E82-2351-408C-BEC3-8CEC13EE69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45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C497-4ADC-4B8D-A1A3-CCFFF332A7C3}" type="datetimeFigureOut">
              <a:rPr lang="nl-NL" smtClean="0"/>
              <a:pPr/>
              <a:t>4-5-2017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E82-2351-408C-BEC3-8CEC13EE69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93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C497-4ADC-4B8D-A1A3-CCFFF332A7C3}" type="datetimeFigureOut">
              <a:rPr lang="nl-NL" smtClean="0"/>
              <a:pPr/>
              <a:t>4-5-2017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E82-2351-408C-BEC3-8CEC13EE69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17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C497-4ADC-4B8D-A1A3-CCFFF332A7C3}" type="datetimeFigureOut">
              <a:rPr lang="nl-NL" smtClean="0"/>
              <a:pPr/>
              <a:t>4-5-2017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E82-2351-408C-BEC3-8CEC13EE69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71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C497-4ADC-4B8D-A1A3-CCFFF332A7C3}" type="datetimeFigureOut">
              <a:rPr lang="nl-NL" smtClean="0"/>
              <a:pPr/>
              <a:t>4-5-2017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8FE82-2351-408C-BEC3-8CEC13EE69BF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4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252520" cy="4579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2" y="6948"/>
            <a:ext cx="2021037" cy="12618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91" b="-4844"/>
          <a:stretch/>
        </p:blipFill>
        <p:spPr>
          <a:xfrm>
            <a:off x="0" y="6400500"/>
            <a:ext cx="2115002" cy="36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708" y="6400801"/>
            <a:ext cx="900002" cy="36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319" y="6400800"/>
            <a:ext cx="277292" cy="36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804" y="6400800"/>
            <a:ext cx="682485" cy="360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001" y="6406781"/>
            <a:ext cx="606235" cy="360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3429000" y="6019800"/>
            <a:ext cx="2201244" cy="21544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Montserrat Light"/>
                <a:ea typeface="Verdana" panose="020B0604030504040204" pitchFamily="34" charset="0"/>
                <a:cs typeface="Montserrat Light"/>
              </a:rPr>
              <a:t>USAR</a:t>
            </a:r>
            <a:r>
              <a:rPr lang="en-US" sz="800" dirty="0">
                <a:solidFill>
                  <a:schemeClr val="tx2"/>
                </a:solidFill>
                <a:latin typeface="Montserrat Light"/>
                <a:ea typeface="Verdana" panose="020B0604030504040204" pitchFamily="34" charset="0"/>
                <a:cs typeface="Montserrat Light"/>
              </a:rPr>
              <a:t> - Using Sediment As a Resource</a:t>
            </a:r>
            <a:endParaRPr lang="nl-NL" sz="800" dirty="0">
              <a:solidFill>
                <a:schemeClr val="tx2"/>
              </a:solidFill>
              <a:latin typeface="Montserrat Light"/>
              <a:ea typeface="Verdana" panose="020B0604030504040204" pitchFamily="34" charset="0"/>
              <a:cs typeface="Montserrat Light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828800" y="1524000"/>
            <a:ext cx="571488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/>
                <a:ea typeface="+mj-ea"/>
                <a:cs typeface="Montserrat"/>
              </a:rPr>
              <a:t>Using sediment as a resource</a:t>
            </a:r>
            <a:endParaRPr kumimoji="0" lang="nl-NL" sz="30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"/>
              <a:ea typeface="+mj-ea"/>
              <a:cs typeface="Montserra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29222" y="4482644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Brightlingsea Harbour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2962" y="5838754"/>
            <a:ext cx="20210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smtClean="0"/>
              <a:t>Image:  courtesy of </a:t>
            </a:r>
            <a:r>
              <a:rPr lang="en-GB" sz="800" dirty="0" err="1" smtClean="0"/>
              <a:t>Brightlingsea</a:t>
            </a:r>
            <a:r>
              <a:rPr lang="en-GB" sz="800" dirty="0" smtClean="0"/>
              <a:t> Harbour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270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762120" y="656280"/>
            <a:ext cx="8229600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nl-NL" sz="2800" b="1" dirty="0">
                <a:solidFill>
                  <a:schemeClr val="tx2"/>
                </a:solidFill>
                <a:latin typeface="Montserrat"/>
                <a:cs typeface="Montserrat"/>
              </a:rPr>
              <a:t>Using sediment as a resource</a:t>
            </a:r>
          </a:p>
        </p:txBody>
      </p:sp>
      <p:sp>
        <p:nvSpPr>
          <p:cNvPr id="15" name="Tijdelijke aanduiding voor tekst 16"/>
          <p:cNvSpPr txBox="1">
            <a:spLocks/>
          </p:cNvSpPr>
          <p:nvPr/>
        </p:nvSpPr>
        <p:spPr>
          <a:xfrm>
            <a:off x="762120" y="1181420"/>
            <a:ext cx="82296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700" b="1" kern="1200">
                <a:solidFill>
                  <a:srgbClr val="93C0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b="0" dirty="0" smtClean="0">
                <a:solidFill>
                  <a:srgbClr val="7030A0"/>
                </a:solidFill>
                <a:latin typeface="Montserrat"/>
                <a:cs typeface="Montserrat"/>
              </a:rPr>
              <a:t>Year Two (2017 – 2018)</a:t>
            </a:r>
            <a:endParaRPr lang="nl-NL" b="0" dirty="0">
              <a:solidFill>
                <a:srgbClr val="7030A0"/>
              </a:solidFill>
              <a:latin typeface="Montserrat"/>
              <a:cs typeface="Montserrat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2" y="6948"/>
            <a:ext cx="2021037" cy="12618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0" y="6309320"/>
            <a:ext cx="9143999" cy="548680"/>
          </a:xfrm>
          <a:prstGeom prst="rect">
            <a:avLst/>
          </a:prstGeom>
          <a:solidFill>
            <a:srgbClr val="7A1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Montserrat"/>
              </a:rPr>
              <a:t>Using Sediment As A Resource</a:t>
            </a:r>
            <a:endParaRPr lang="nl-NL" dirty="0">
              <a:latin typeface="Montserra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3999" cy="446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762120" y="656280"/>
            <a:ext cx="8229600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nl-NL" sz="2800" b="1" dirty="0">
                <a:solidFill>
                  <a:schemeClr val="tx2"/>
                </a:solidFill>
                <a:latin typeface="Montserrat"/>
                <a:cs typeface="Montserrat"/>
              </a:rPr>
              <a:t>Using sediment as a resource</a:t>
            </a:r>
          </a:p>
        </p:txBody>
      </p:sp>
      <p:sp>
        <p:nvSpPr>
          <p:cNvPr id="15" name="Tijdelijke aanduiding voor tekst 16"/>
          <p:cNvSpPr txBox="1">
            <a:spLocks/>
          </p:cNvSpPr>
          <p:nvPr/>
        </p:nvSpPr>
        <p:spPr>
          <a:xfrm>
            <a:off x="762120" y="1181420"/>
            <a:ext cx="82296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700" b="1" kern="1200">
                <a:solidFill>
                  <a:srgbClr val="93C0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b="0" dirty="0" smtClean="0">
                <a:solidFill>
                  <a:srgbClr val="7030A0"/>
                </a:solidFill>
                <a:latin typeface="Montserrat"/>
                <a:cs typeface="Montserrat"/>
              </a:rPr>
              <a:t>Year Three (2018 – 2019)</a:t>
            </a:r>
            <a:endParaRPr lang="nl-NL" b="0" dirty="0">
              <a:solidFill>
                <a:srgbClr val="7030A0"/>
              </a:solidFill>
              <a:latin typeface="Montserrat"/>
              <a:cs typeface="Montserrat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2" y="6948"/>
            <a:ext cx="2021037" cy="12618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0" y="6309320"/>
            <a:ext cx="9143999" cy="548680"/>
          </a:xfrm>
          <a:prstGeom prst="rect">
            <a:avLst/>
          </a:prstGeom>
          <a:solidFill>
            <a:srgbClr val="7A1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Montserrat"/>
              </a:rPr>
              <a:t>Using Sediment As A Resource</a:t>
            </a:r>
            <a:endParaRPr lang="nl-NL" dirty="0">
              <a:latin typeface="Montserra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81470"/>
            <a:ext cx="9143999" cy="447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2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762120" y="656280"/>
            <a:ext cx="8229600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nl-NL" sz="2800" b="1" dirty="0">
                <a:solidFill>
                  <a:schemeClr val="tx2"/>
                </a:solidFill>
                <a:latin typeface="Montserrat"/>
                <a:cs typeface="Montserrat"/>
              </a:rPr>
              <a:t>Using sediment as a resource</a:t>
            </a:r>
          </a:p>
        </p:txBody>
      </p:sp>
      <p:sp>
        <p:nvSpPr>
          <p:cNvPr id="15" name="Tijdelijke aanduiding voor tekst 16"/>
          <p:cNvSpPr txBox="1">
            <a:spLocks/>
          </p:cNvSpPr>
          <p:nvPr/>
        </p:nvSpPr>
        <p:spPr>
          <a:xfrm>
            <a:off x="762120" y="1181420"/>
            <a:ext cx="82296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700" b="1" kern="1200">
                <a:solidFill>
                  <a:srgbClr val="93C0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b="0" dirty="0" smtClean="0">
                <a:solidFill>
                  <a:srgbClr val="7030A0"/>
                </a:solidFill>
                <a:latin typeface="Montserrat"/>
                <a:cs typeface="Montserrat"/>
              </a:rPr>
              <a:t>Year Four (2019 – 2020)</a:t>
            </a:r>
            <a:endParaRPr lang="nl-NL" b="0" dirty="0">
              <a:solidFill>
                <a:srgbClr val="7030A0"/>
              </a:solidFill>
              <a:latin typeface="Montserrat"/>
              <a:cs typeface="Montserrat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2" y="6948"/>
            <a:ext cx="2021037" cy="12618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0" y="6309320"/>
            <a:ext cx="9143999" cy="548680"/>
          </a:xfrm>
          <a:prstGeom prst="rect">
            <a:avLst/>
          </a:prstGeom>
          <a:solidFill>
            <a:srgbClr val="7A1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Montserrat"/>
              </a:rPr>
              <a:t>Using Sediment As A Resource</a:t>
            </a:r>
            <a:endParaRPr lang="nl-NL" dirty="0">
              <a:latin typeface="Montserra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918479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7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93442"/>
            <a:ext cx="9252520" cy="42158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762120" y="656280"/>
            <a:ext cx="8229600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nl-NL" sz="2800" b="1" dirty="0">
                <a:solidFill>
                  <a:schemeClr val="tx2"/>
                </a:solidFill>
                <a:latin typeface="Montserrat"/>
                <a:cs typeface="Montserrat"/>
              </a:rPr>
              <a:t>Using sediment as a resource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2" y="6948"/>
            <a:ext cx="2021037" cy="126181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309320"/>
            <a:ext cx="9143999" cy="548680"/>
          </a:xfrm>
          <a:prstGeom prst="rect">
            <a:avLst/>
          </a:prstGeom>
          <a:solidFill>
            <a:srgbClr val="7A1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Montserrat"/>
              </a:rPr>
              <a:t>Using Sediment As A Resource</a:t>
            </a:r>
            <a:endParaRPr lang="nl-NL" dirty="0">
              <a:latin typeface="Montserra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120" y="1397944"/>
            <a:ext cx="611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62120" y="1397944"/>
            <a:ext cx="78423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2700" dirty="0" smtClean="0">
                <a:solidFill>
                  <a:srgbClr val="7030A0"/>
                </a:solidFill>
                <a:latin typeface="Montserrat"/>
                <a:ea typeface="Verdana" panose="020B0604030504040204" pitchFamily="34" charset="0"/>
                <a:cs typeface="Montserrat"/>
              </a:rPr>
              <a:t>Thank you for your attention</a:t>
            </a:r>
            <a:endParaRPr lang="nl-NL" sz="2700" dirty="0">
              <a:solidFill>
                <a:srgbClr val="7030A0"/>
              </a:solidFill>
              <a:latin typeface="Montserrat"/>
              <a:ea typeface="Verdana" panose="020B0604030504040204" pitchFamily="34" charset="0"/>
              <a:cs typeface="Montserra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2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762120" y="656280"/>
            <a:ext cx="8229600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nl-NL" sz="2800" b="1" dirty="0">
                <a:solidFill>
                  <a:schemeClr val="tx2"/>
                </a:solidFill>
                <a:latin typeface="Montserrat"/>
                <a:cs typeface="Montserrat"/>
              </a:rPr>
              <a:t>Using sediment as a resource</a:t>
            </a:r>
          </a:p>
        </p:txBody>
      </p:sp>
      <p:sp>
        <p:nvSpPr>
          <p:cNvPr id="15" name="Tijdelijke aanduiding voor tekst 16"/>
          <p:cNvSpPr txBox="1">
            <a:spLocks/>
          </p:cNvSpPr>
          <p:nvPr/>
        </p:nvSpPr>
        <p:spPr>
          <a:xfrm>
            <a:off x="762120" y="1181420"/>
            <a:ext cx="82296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700" b="1" kern="1200">
                <a:solidFill>
                  <a:srgbClr val="93C0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b="0" dirty="0" smtClean="0">
                <a:solidFill>
                  <a:srgbClr val="7030A0"/>
                </a:solidFill>
                <a:latin typeface="Montserrat"/>
                <a:cs typeface="Montserrat"/>
              </a:rPr>
              <a:t>Progress</a:t>
            </a:r>
            <a:endParaRPr lang="nl-NL" b="0" dirty="0">
              <a:solidFill>
                <a:srgbClr val="7030A0"/>
              </a:solidFill>
              <a:latin typeface="Montserrat"/>
              <a:cs typeface="Montserrat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2" y="6948"/>
            <a:ext cx="2021037" cy="12618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0" y="6309320"/>
            <a:ext cx="9143999" cy="548680"/>
          </a:xfrm>
          <a:prstGeom prst="rect">
            <a:avLst/>
          </a:prstGeom>
          <a:solidFill>
            <a:srgbClr val="7A1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Montserrat"/>
              </a:rPr>
              <a:t>Using Sediment As A Resource</a:t>
            </a:r>
            <a:endParaRPr lang="nl-NL" dirty="0">
              <a:latin typeface="Montserrat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762120" y="2060848"/>
            <a:ext cx="6186144" cy="3933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54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/>
              <a:buChar char="•"/>
              <a:tabLst/>
              <a:defRPr/>
            </a:pPr>
            <a:r>
              <a:rPr lang="nl-NL" dirty="0" smtClean="0">
                <a:solidFill>
                  <a:schemeClr val="tx2"/>
                </a:solidFill>
                <a:latin typeface="Montserrat Light"/>
                <a:ea typeface="Verdana" panose="020B0604030504040204" pitchFamily="34" charset="0"/>
                <a:cs typeface="Montserrat Light"/>
              </a:rPr>
              <a:t>Permits and licences obtained</a:t>
            </a:r>
          </a:p>
          <a:p>
            <a:pPr marL="342900" marR="0" lvl="0" indent="-254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/>
              <a:buChar char="•"/>
              <a:tabLst/>
              <a:defRPr/>
            </a:pPr>
            <a:endParaRPr lang="nl-NL" dirty="0">
              <a:solidFill>
                <a:schemeClr val="tx2"/>
              </a:solidFill>
              <a:latin typeface="Montserrat Light"/>
              <a:ea typeface="Verdana" panose="020B0604030504040204" pitchFamily="34" charset="0"/>
              <a:cs typeface="Montserrat Light"/>
            </a:endParaRPr>
          </a:p>
          <a:p>
            <a:pPr marL="342900" marR="0" lvl="0" indent="-254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/>
              <a:buChar char="•"/>
              <a:tabLst/>
              <a:defRPr/>
            </a:pPr>
            <a:r>
              <a:rPr lang="nl-NL" dirty="0" smtClean="0">
                <a:solidFill>
                  <a:schemeClr val="tx2"/>
                </a:solidFill>
                <a:latin typeface="Montserrat Light"/>
                <a:ea typeface="Verdana" panose="020B0604030504040204" pitchFamily="34" charset="0"/>
                <a:cs typeface="Montserrat Light"/>
              </a:rPr>
              <a:t>Materials delivered</a:t>
            </a:r>
          </a:p>
          <a:p>
            <a:pPr marL="342900" marR="0" lvl="0" indent="-254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/>
              <a:buChar char="•"/>
              <a:tabLst/>
              <a:defRPr/>
            </a:pPr>
            <a:endParaRPr lang="nl-NL" dirty="0">
              <a:solidFill>
                <a:schemeClr val="tx2"/>
              </a:solidFill>
              <a:latin typeface="Montserrat Light"/>
              <a:ea typeface="Verdana" panose="020B0604030504040204" pitchFamily="34" charset="0"/>
              <a:cs typeface="Montserrat Light"/>
            </a:endParaRPr>
          </a:p>
          <a:p>
            <a:pPr marL="342900" marR="0" lvl="0" indent="-254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/>
              <a:buChar char="•"/>
              <a:tabLst/>
              <a:defRPr/>
            </a:pPr>
            <a:r>
              <a:rPr lang="nl-NL" dirty="0" smtClean="0">
                <a:solidFill>
                  <a:schemeClr val="tx2"/>
                </a:solidFill>
                <a:latin typeface="Montserrat Light"/>
                <a:ea typeface="Verdana" panose="020B0604030504040204" pitchFamily="34" charset="0"/>
                <a:cs typeface="Montserrat Light"/>
              </a:rPr>
              <a:t>Main Channel Dredged</a:t>
            </a:r>
          </a:p>
          <a:p>
            <a:pPr marL="342900" marR="0" lvl="0" indent="-254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/>
              <a:buChar char="•"/>
              <a:tabLst/>
              <a:defRPr/>
            </a:pPr>
            <a:endParaRPr kumimoji="0" lang="nl-NL" sz="180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 Light"/>
              <a:ea typeface="Verdana" panose="020B0604030504040204" pitchFamily="34" charset="0"/>
              <a:cs typeface="Montserrat Light"/>
            </a:endParaRPr>
          </a:p>
          <a:p>
            <a:pPr marL="342900" marR="0" lvl="0" indent="-254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/>
              <a:buChar char="•"/>
              <a:tabLst/>
              <a:defRPr/>
            </a:pPr>
            <a:r>
              <a:rPr lang="nl-NL" dirty="0" smtClean="0">
                <a:solidFill>
                  <a:schemeClr val="tx2"/>
                </a:solidFill>
                <a:latin typeface="Montserrat Light"/>
                <a:ea typeface="Verdana" panose="020B0604030504040204" pitchFamily="34" charset="0"/>
                <a:cs typeface="Montserrat Light"/>
              </a:rPr>
              <a:t>Monitoring, surveys and studies underway</a:t>
            </a:r>
          </a:p>
          <a:p>
            <a:pPr marL="342900" marR="0" lvl="0" indent="-254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/>
              <a:buChar char="•"/>
              <a:tabLst/>
              <a:defRPr/>
            </a:pPr>
            <a:endParaRPr kumimoji="0" lang="nl-NL" sz="18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 Light"/>
              <a:ea typeface="Verdana" panose="020B0604030504040204" pitchFamily="34" charset="0"/>
              <a:cs typeface="Montserrat Light"/>
            </a:endParaRPr>
          </a:p>
          <a:p>
            <a:pPr marL="342900" marR="0" lvl="0" indent="-254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/>
              <a:buChar char="•"/>
              <a:tabLst/>
              <a:defRPr/>
            </a:pPr>
            <a:r>
              <a:rPr kumimoji="0" lang="nl-NL" sz="18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 Light"/>
                <a:ea typeface="Verdana" panose="020B0604030504040204" pitchFamily="34" charset="0"/>
                <a:cs typeface="Montserrat Light"/>
              </a:rPr>
              <a:t>Trial commenced</a:t>
            </a:r>
          </a:p>
          <a:p>
            <a:pPr marL="342900" marR="0" lvl="0" indent="-254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/>
              <a:buChar char="•"/>
              <a:tabLst/>
              <a:defRPr/>
            </a:pPr>
            <a:endParaRPr lang="nl-NL" dirty="0">
              <a:solidFill>
                <a:schemeClr val="tx2"/>
              </a:solidFill>
              <a:latin typeface="Montserrat Light"/>
              <a:ea typeface="Verdana" panose="020B0604030504040204" pitchFamily="34" charset="0"/>
              <a:cs typeface="Montserrat Light"/>
            </a:endParaRPr>
          </a:p>
          <a:p>
            <a:pPr marL="342900" marR="0" lvl="0" indent="-254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Arial"/>
              <a:buChar char="•"/>
              <a:tabLst/>
              <a:defRPr/>
            </a:pPr>
            <a:endParaRPr kumimoji="0" lang="nl-NL" sz="180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 Light"/>
              <a:ea typeface="Verdana" panose="020B0604030504040204" pitchFamily="34" charset="0"/>
              <a:cs typeface="Montserrat Light"/>
            </a:endParaRPr>
          </a:p>
          <a:p>
            <a:pPr marL="8874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25000"/>
              <a:tabLst/>
              <a:defRPr/>
            </a:pPr>
            <a:endParaRPr kumimoji="0" lang="nl-NL" sz="180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 Light"/>
              <a:ea typeface="Verdana" panose="020B0604030504040204" pitchFamily="34" charset="0"/>
              <a:cs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46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762120" y="656280"/>
            <a:ext cx="8229600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nl-NL" sz="2800" b="1" dirty="0">
                <a:solidFill>
                  <a:schemeClr val="tx2"/>
                </a:solidFill>
                <a:latin typeface="Montserrat"/>
                <a:cs typeface="Montserrat"/>
              </a:rPr>
              <a:t>Using sediment as a resource</a:t>
            </a:r>
          </a:p>
        </p:txBody>
      </p:sp>
      <p:sp>
        <p:nvSpPr>
          <p:cNvPr id="15" name="Tijdelijke aanduiding voor tekst 16"/>
          <p:cNvSpPr txBox="1">
            <a:spLocks/>
          </p:cNvSpPr>
          <p:nvPr/>
        </p:nvSpPr>
        <p:spPr>
          <a:xfrm>
            <a:off x="762120" y="1181420"/>
            <a:ext cx="82296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700" b="1" kern="1200">
                <a:solidFill>
                  <a:srgbClr val="93C0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b="0" dirty="0" smtClean="0">
                <a:solidFill>
                  <a:srgbClr val="7030A0"/>
                </a:solidFill>
                <a:latin typeface="Montserrat"/>
                <a:cs typeface="Montserrat"/>
              </a:rPr>
              <a:t>Dredging sites</a:t>
            </a:r>
            <a:endParaRPr lang="nl-NL" b="0" dirty="0">
              <a:solidFill>
                <a:srgbClr val="7030A0"/>
              </a:solidFill>
              <a:latin typeface="Montserrat"/>
              <a:cs typeface="Montserrat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2" y="6948"/>
            <a:ext cx="2021037" cy="12618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0" y="6309320"/>
            <a:ext cx="9143999" cy="548680"/>
          </a:xfrm>
          <a:prstGeom prst="rect">
            <a:avLst/>
          </a:prstGeom>
          <a:solidFill>
            <a:srgbClr val="7A1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Montserrat"/>
              </a:rPr>
              <a:t>Using Sediment As A Resource</a:t>
            </a:r>
            <a:endParaRPr lang="nl-NL" dirty="0">
              <a:latin typeface="Montserra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730" y="2060848"/>
            <a:ext cx="8667750" cy="3063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1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762120" y="656280"/>
            <a:ext cx="8229600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nl-NL" sz="2800" b="1" dirty="0">
                <a:solidFill>
                  <a:schemeClr val="tx2"/>
                </a:solidFill>
                <a:latin typeface="Montserrat"/>
                <a:cs typeface="Montserrat"/>
              </a:rPr>
              <a:t>Using sediment as a resource</a:t>
            </a:r>
          </a:p>
        </p:txBody>
      </p:sp>
      <p:sp>
        <p:nvSpPr>
          <p:cNvPr id="15" name="Tijdelijke aanduiding voor tekst 16"/>
          <p:cNvSpPr txBox="1">
            <a:spLocks/>
          </p:cNvSpPr>
          <p:nvPr/>
        </p:nvSpPr>
        <p:spPr>
          <a:xfrm>
            <a:off x="762120" y="1181420"/>
            <a:ext cx="82296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700" b="1" kern="1200">
                <a:solidFill>
                  <a:srgbClr val="93C01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b="0" dirty="0" smtClean="0">
                <a:solidFill>
                  <a:srgbClr val="7030A0"/>
                </a:solidFill>
                <a:latin typeface="Montserrat"/>
                <a:cs typeface="Montserrat"/>
              </a:rPr>
              <a:t>Year One (2016 – 2017)</a:t>
            </a:r>
            <a:endParaRPr lang="nl-NL" b="0" dirty="0">
              <a:solidFill>
                <a:srgbClr val="7030A0"/>
              </a:solidFill>
              <a:latin typeface="Montserrat"/>
              <a:cs typeface="Montserrat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2" y="6948"/>
            <a:ext cx="2021037" cy="126181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0" y="6309320"/>
            <a:ext cx="9143999" cy="548680"/>
          </a:xfrm>
          <a:prstGeom prst="rect">
            <a:avLst/>
          </a:prstGeom>
          <a:solidFill>
            <a:srgbClr val="7A1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Montserrat"/>
              </a:rPr>
              <a:t>Using Sediment As A Resource</a:t>
            </a:r>
            <a:endParaRPr lang="nl-NL" dirty="0">
              <a:latin typeface="Montserra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85" y="1700014"/>
            <a:ext cx="9087419" cy="446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62120" y="656280"/>
            <a:ext cx="8229600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nl-NL" sz="2800" b="1" dirty="0">
                <a:solidFill>
                  <a:schemeClr val="tx2"/>
                </a:solidFill>
                <a:latin typeface="Montserrat"/>
                <a:cs typeface="Montserrat"/>
              </a:rPr>
              <a:t>Using sediment as a resource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2" y="6948"/>
            <a:ext cx="2021037" cy="126181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309320"/>
            <a:ext cx="9143999" cy="548680"/>
          </a:xfrm>
          <a:prstGeom prst="rect">
            <a:avLst/>
          </a:prstGeom>
          <a:solidFill>
            <a:srgbClr val="7A1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Montserrat"/>
              </a:rPr>
              <a:t>Using Sediment As A Resource</a:t>
            </a:r>
            <a:endParaRPr lang="nl-NL" dirty="0">
              <a:latin typeface="Montserra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268760"/>
            <a:ext cx="61141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700" dirty="0" smtClean="0">
                <a:solidFill>
                  <a:srgbClr val="7030A0"/>
                </a:solidFill>
                <a:latin typeface="Montserrat"/>
                <a:ea typeface="Verdana" panose="020B0604030504040204" pitchFamily="34" charset="0"/>
                <a:cs typeface="Montserrat"/>
              </a:rPr>
              <a:t>Main channel west</a:t>
            </a:r>
            <a:endParaRPr lang="nl-NL" sz="2700" dirty="0">
              <a:solidFill>
                <a:srgbClr val="7030A0"/>
              </a:solidFill>
              <a:latin typeface="Montserrat"/>
              <a:ea typeface="Verdana" panose="020B0604030504040204" pitchFamily="34" charset="0"/>
              <a:cs typeface="Montserrat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20" y="2204864"/>
            <a:ext cx="4417080" cy="3312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417080" cy="33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62120" y="656280"/>
            <a:ext cx="8229600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nl-NL" sz="2800" b="1" dirty="0">
                <a:solidFill>
                  <a:schemeClr val="tx2"/>
                </a:solidFill>
                <a:latin typeface="Montserrat"/>
                <a:cs typeface="Montserrat"/>
              </a:rPr>
              <a:t>Using sediment as a resource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2" y="6948"/>
            <a:ext cx="2021037" cy="126181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309320"/>
            <a:ext cx="9143999" cy="548680"/>
          </a:xfrm>
          <a:prstGeom prst="rect">
            <a:avLst/>
          </a:prstGeom>
          <a:solidFill>
            <a:srgbClr val="7A1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Montserrat"/>
              </a:rPr>
              <a:t>Using Sediment As A Resource</a:t>
            </a:r>
            <a:endParaRPr lang="nl-NL" dirty="0">
              <a:latin typeface="Montserra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120" y="1397944"/>
            <a:ext cx="61141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700" dirty="0" smtClean="0">
                <a:solidFill>
                  <a:srgbClr val="7030A0"/>
                </a:solidFill>
                <a:latin typeface="Montserrat"/>
                <a:ea typeface="Verdana" panose="020B0604030504040204" pitchFamily="34" charset="0"/>
                <a:cs typeface="Montserrat"/>
              </a:rPr>
              <a:t>Trial sites</a:t>
            </a:r>
            <a:endParaRPr lang="nl-NL" sz="2700" dirty="0">
              <a:solidFill>
                <a:srgbClr val="7030A0"/>
              </a:solidFill>
              <a:latin typeface="Montserrat"/>
              <a:ea typeface="Verdana" panose="020B0604030504040204" pitchFamily="34" charset="0"/>
              <a:cs typeface="Montserrat"/>
            </a:endParaRPr>
          </a:p>
          <a:p>
            <a:endParaRPr lang="en-GB" dirty="0"/>
          </a:p>
        </p:txBody>
      </p:sp>
      <p:pic>
        <p:nvPicPr>
          <p:cNvPr id="1028" name="Picture 4" descr="C:\Users\william\Documents\Exo Environmental\Projects\Brightlingsea\USAR\Stage 1\14-02-2017\20170214_095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96" y="1968112"/>
            <a:ext cx="4416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" y="1989208"/>
            <a:ext cx="4427569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5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62120" y="656280"/>
            <a:ext cx="8229600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nl-NL" sz="2800" b="1" dirty="0">
                <a:solidFill>
                  <a:schemeClr val="tx2"/>
                </a:solidFill>
                <a:latin typeface="Montserrat"/>
                <a:cs typeface="Montserrat"/>
              </a:rPr>
              <a:t>Using sediment as a resource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2" y="6948"/>
            <a:ext cx="2021037" cy="126181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309320"/>
            <a:ext cx="9143999" cy="548680"/>
          </a:xfrm>
          <a:prstGeom prst="rect">
            <a:avLst/>
          </a:prstGeom>
          <a:solidFill>
            <a:srgbClr val="7A1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Montserrat"/>
              </a:rPr>
              <a:t>Using Sediment As A Resource</a:t>
            </a:r>
            <a:endParaRPr lang="nl-NL" dirty="0">
              <a:latin typeface="Montserra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120" y="1397944"/>
            <a:ext cx="61141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700" dirty="0" smtClean="0">
                <a:solidFill>
                  <a:srgbClr val="7030A0"/>
                </a:solidFill>
                <a:latin typeface="Montserrat"/>
                <a:ea typeface="Verdana" panose="020B0604030504040204" pitchFamily="34" charset="0"/>
                <a:cs typeface="Montserrat"/>
              </a:rPr>
              <a:t>Trial sites</a:t>
            </a:r>
            <a:endParaRPr lang="nl-NL" sz="2700" dirty="0">
              <a:solidFill>
                <a:srgbClr val="7030A0"/>
              </a:solidFill>
              <a:latin typeface="Montserrat"/>
              <a:ea typeface="Verdana" panose="020B0604030504040204" pitchFamily="34" charset="0"/>
              <a:cs typeface="Montserrat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97818"/>
            <a:ext cx="4416000" cy="3312000"/>
          </a:xfrm>
          <a:prstGeom prst="rect">
            <a:avLst/>
          </a:prstGeom>
        </p:spPr>
      </p:pic>
      <p:pic>
        <p:nvPicPr>
          <p:cNvPr id="2050" name="Picture 2" descr="C:\Users\william\Documents\Exo Environmental\Projects\Brightlingsea\USAR\Stage 1\2017-03-28\P10409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96" y="1988840"/>
            <a:ext cx="44162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62120" y="656280"/>
            <a:ext cx="8229600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nl-NL" sz="2800" b="1" dirty="0">
                <a:solidFill>
                  <a:schemeClr val="tx2"/>
                </a:solidFill>
                <a:latin typeface="Montserrat"/>
                <a:cs typeface="Montserrat"/>
              </a:rPr>
              <a:t>Using sediment as a resource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2" y="6948"/>
            <a:ext cx="2021037" cy="126181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309320"/>
            <a:ext cx="9143999" cy="548680"/>
          </a:xfrm>
          <a:prstGeom prst="rect">
            <a:avLst/>
          </a:prstGeom>
          <a:solidFill>
            <a:srgbClr val="7A1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Montserrat"/>
              </a:rPr>
              <a:t>Using Sediment As A Resource</a:t>
            </a:r>
            <a:endParaRPr lang="nl-NL" dirty="0">
              <a:latin typeface="Montserra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120" y="1397944"/>
            <a:ext cx="61141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700" dirty="0" smtClean="0">
                <a:solidFill>
                  <a:srgbClr val="7030A0"/>
                </a:solidFill>
                <a:latin typeface="Montserrat"/>
                <a:ea typeface="Verdana" panose="020B0604030504040204" pitchFamily="34" charset="0"/>
                <a:cs typeface="Montserrat"/>
              </a:rPr>
              <a:t>Trial sites</a:t>
            </a:r>
            <a:endParaRPr lang="nl-NL" sz="2700" dirty="0">
              <a:solidFill>
                <a:srgbClr val="7030A0"/>
              </a:solidFill>
              <a:latin typeface="Montserrat"/>
              <a:ea typeface="Verdana" panose="020B0604030504040204" pitchFamily="34" charset="0"/>
              <a:cs typeface="Montserrat"/>
            </a:endParaRPr>
          </a:p>
          <a:p>
            <a:endParaRPr lang="en-GB" dirty="0"/>
          </a:p>
        </p:txBody>
      </p:sp>
      <p:pic>
        <p:nvPicPr>
          <p:cNvPr id="1026" name="Picture 2" descr="C:\Users\william\Documents\Exo Environmental\Projects\Brightlingsea\USAR\Stage 1\16-03-2017\20170316_164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416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79722"/>
            <a:ext cx="4416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62120" y="656280"/>
            <a:ext cx="8229600" cy="4154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nl-NL" sz="2800" b="1" dirty="0">
                <a:solidFill>
                  <a:schemeClr val="tx2"/>
                </a:solidFill>
                <a:latin typeface="Montserrat"/>
                <a:cs typeface="Montserrat"/>
              </a:rPr>
              <a:t>Using sediment as a resource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962" y="6948"/>
            <a:ext cx="2021037" cy="1261812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309320"/>
            <a:ext cx="9143999" cy="548680"/>
          </a:xfrm>
          <a:prstGeom prst="rect">
            <a:avLst/>
          </a:prstGeom>
          <a:solidFill>
            <a:srgbClr val="7A1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atin typeface="Montserrat"/>
              </a:rPr>
              <a:t>Using Sediment As A Resource</a:t>
            </a:r>
            <a:endParaRPr lang="nl-NL" dirty="0">
              <a:latin typeface="Montserra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120" y="1397944"/>
            <a:ext cx="61141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700" dirty="0" smtClean="0">
                <a:solidFill>
                  <a:srgbClr val="7030A0"/>
                </a:solidFill>
                <a:latin typeface="Montserrat"/>
                <a:ea typeface="Verdana" panose="020B0604030504040204" pitchFamily="34" charset="0"/>
                <a:cs typeface="Montserrat"/>
              </a:rPr>
              <a:t>Monitoring and studies</a:t>
            </a:r>
            <a:endParaRPr lang="nl-NL" sz="2700" dirty="0">
              <a:solidFill>
                <a:srgbClr val="7030A0"/>
              </a:solidFill>
              <a:latin typeface="Montserrat"/>
              <a:ea typeface="Verdana" panose="020B0604030504040204" pitchFamily="34" charset="0"/>
              <a:cs typeface="Montserrat"/>
            </a:endParaRPr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Water quality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Bird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Vegetation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Benthic 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Sediment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Method trials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Pumping trial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140744"/>
            <a:ext cx="511175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443</TotalTime>
  <Words>233</Words>
  <Application>Microsoft Office PowerPoint</Application>
  <PresentationFormat>On-screen Show (4:3)</PresentationFormat>
  <Paragraphs>70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Lennart Vroegindeweij</dc:creator>
  <cp:lastModifiedBy>william Coulet</cp:lastModifiedBy>
  <cp:revision>50</cp:revision>
  <cp:lastPrinted>2016-05-19T10:59:54Z</cp:lastPrinted>
  <dcterms:created xsi:type="dcterms:W3CDTF">2016-05-31T14:27:54Z</dcterms:created>
  <dcterms:modified xsi:type="dcterms:W3CDTF">2017-05-04T17:15:23Z</dcterms:modified>
</cp:coreProperties>
</file>